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9362AB52-79A8-4635-9901-2A79D1CFBE07}"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924E75-C125-41AC-A0AA-898BE1603CC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362AB52-79A8-4635-9901-2A79D1CFBE07}"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924E75-C125-41AC-A0AA-898BE1603CC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362AB52-79A8-4635-9901-2A79D1CFBE07}"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924E75-C125-41AC-A0AA-898BE1603CC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362AB52-79A8-4635-9901-2A79D1CFBE07}"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924E75-C125-41AC-A0AA-898BE1603CC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62AB52-79A8-4635-9901-2A79D1CFBE07}"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924E75-C125-41AC-A0AA-898BE1603CC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9362AB52-79A8-4635-9901-2A79D1CFBE07}"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924E75-C125-41AC-A0AA-898BE1603CC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362AB52-79A8-4635-9901-2A79D1CFBE07}" type="datetimeFigureOut">
              <a:rPr lang="en-US" smtClean="0"/>
              <a:pPr/>
              <a:t>1/20/2025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7924E75-C125-41AC-A0AA-898BE1603CC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9362AB52-79A8-4635-9901-2A79D1CFBE07}" type="datetimeFigureOut">
              <a:rPr lang="en-US" smtClean="0"/>
              <a:pPr/>
              <a:t>1/20/2025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7924E75-C125-41AC-A0AA-898BE1603CC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62AB52-79A8-4635-9901-2A79D1CFBE07}" type="datetimeFigureOut">
              <a:rPr lang="en-US" smtClean="0"/>
              <a:pPr/>
              <a:t>1/20/2025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7924E75-C125-41AC-A0AA-898BE1603CC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62AB52-79A8-4635-9901-2A79D1CFBE07}"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924E75-C125-41AC-A0AA-898BE1603CC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62AB52-79A8-4635-9901-2A79D1CFBE07}"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924E75-C125-41AC-A0AA-898BE1603CC0}"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62AB52-79A8-4635-9901-2A79D1CFBE07}" type="datetimeFigureOut">
              <a:rPr lang="en-US" smtClean="0"/>
              <a:pPr/>
              <a:t>1/20/2025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24E75-C125-41AC-A0AA-898BE1603CC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571480"/>
            <a:ext cx="7772400" cy="1470025"/>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a:lstStyle/>
          <a:p>
            <a:r>
              <a:rPr lang="en-US" b="1" dirty="0"/>
              <a:t> DEVELOPMENT OF HRD SYSTEM</a:t>
            </a:r>
            <a:br>
              <a:rPr lang="en-US" dirty="0"/>
            </a:br>
            <a:endParaRPr lang="en-IN" dirty="0"/>
          </a:p>
        </p:txBody>
      </p:sp>
      <p:sp>
        <p:nvSpPr>
          <p:cNvPr id="4" name="TextBox 3">
            <a:extLst>
              <a:ext uri="{FF2B5EF4-FFF2-40B4-BE49-F238E27FC236}">
                <a16:creationId xmlns:a16="http://schemas.microsoft.com/office/drawing/2014/main" id="{67E8EBD9-F15C-19A7-5A52-EE27C38AB49C}"/>
              </a:ext>
            </a:extLst>
          </p:cNvPr>
          <p:cNvSpPr txBox="1"/>
          <p:nvPr/>
        </p:nvSpPr>
        <p:spPr>
          <a:xfrm>
            <a:off x="2286000" y="2971648"/>
            <a:ext cx="4572000" cy="1384995"/>
          </a:xfrm>
          <a:prstGeom prst="rect">
            <a:avLst/>
          </a:prstGeom>
          <a:noFill/>
        </p:spPr>
        <p:txBody>
          <a:bodyPr wrap="square">
            <a:spAutoFit/>
          </a:bodyPr>
          <a:lstStyle/>
          <a:p>
            <a:pPr algn="ctr"/>
            <a:r>
              <a:rPr lang="en-US" sz="2800" dirty="0">
                <a:solidFill>
                  <a:srgbClr val="FF0000"/>
                </a:solidFill>
              </a:rPr>
              <a:t>Dr. </a:t>
            </a:r>
            <a:r>
              <a:rPr lang="en-US" sz="2800" dirty="0" err="1">
                <a:solidFill>
                  <a:srgbClr val="FF0000"/>
                </a:solidFill>
              </a:rPr>
              <a:t>Srinibash</a:t>
            </a:r>
            <a:r>
              <a:rPr lang="en-US" sz="2800" dirty="0">
                <a:solidFill>
                  <a:srgbClr val="FF0000"/>
                </a:solidFill>
              </a:rPr>
              <a:t> Dash</a:t>
            </a:r>
          </a:p>
          <a:p>
            <a:pPr algn="ctr"/>
            <a:r>
              <a:rPr lang="en-US" sz="2800" dirty="0">
                <a:solidFill>
                  <a:srgbClr val="FF0000"/>
                </a:solidFill>
              </a:rPr>
              <a:t>School of Management</a:t>
            </a:r>
          </a:p>
          <a:p>
            <a:pPr algn="ctr"/>
            <a:r>
              <a:rPr lang="en-US" sz="2800" dirty="0">
                <a:solidFill>
                  <a:srgbClr val="FF0000"/>
                </a:solidFill>
              </a:rPr>
              <a:t>GMU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US" b="1" dirty="0"/>
              <a:t>THE SYSTEM OF HRD</a:t>
            </a:r>
            <a:endParaRPr lang="en-IN" b="1" dirty="0"/>
          </a:p>
        </p:txBody>
      </p:sp>
      <p:sp>
        <p:nvSpPr>
          <p:cNvPr id="3" name="Content Placeholder 2"/>
          <p:cNvSpPr>
            <a:spLocks noGrp="1"/>
          </p:cNvSpPr>
          <p:nvPr>
            <p:ph idx="1"/>
          </p:nvPr>
        </p:nvSpPr>
        <p:spPr/>
        <p:txBody>
          <a:bodyPr/>
          <a:lstStyle/>
          <a:p>
            <a:r>
              <a:rPr lang="en-US" dirty="0"/>
              <a:t>All efforts of HRD are focused on improving the  human units of the organization. The  human units form one axis. On the other axis we find HRD system and activities. These two axis called as HRD matrix.</a:t>
            </a:r>
          </a:p>
          <a:p>
            <a:r>
              <a:rPr lang="en-US" dirty="0"/>
              <a:t>All the HRD efforts in enhancing the qualities of human units will be categorized as the HRD system.</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en-US" b="1" u="sng" dirty="0"/>
              <a:t>HRD MATRIX</a:t>
            </a:r>
            <a:endParaRPr lang="en-IN" b="1" u="sng" dirty="0"/>
          </a:p>
        </p:txBody>
      </p:sp>
      <p:sp>
        <p:nvSpPr>
          <p:cNvPr id="4" name="Rectangle 3"/>
          <p:cNvSpPr/>
          <p:nvPr/>
        </p:nvSpPr>
        <p:spPr>
          <a:xfrm>
            <a:off x="857224" y="2143116"/>
            <a:ext cx="2786082" cy="38576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PERSON</a:t>
            </a:r>
          </a:p>
          <a:p>
            <a:pPr algn="ctr"/>
            <a:endParaRPr lang="en-US" dirty="0"/>
          </a:p>
          <a:p>
            <a:pPr algn="ctr"/>
            <a:r>
              <a:rPr lang="en-US" dirty="0"/>
              <a:t>ROLE</a:t>
            </a:r>
          </a:p>
          <a:p>
            <a:pPr algn="ctr"/>
            <a:endParaRPr lang="en-US" dirty="0"/>
          </a:p>
          <a:p>
            <a:pPr algn="ctr"/>
            <a:endParaRPr lang="en-US" dirty="0"/>
          </a:p>
          <a:p>
            <a:pPr algn="ctr"/>
            <a:r>
              <a:rPr lang="en-US" dirty="0"/>
              <a:t>GROUP</a:t>
            </a:r>
          </a:p>
          <a:p>
            <a:pPr algn="ctr"/>
            <a:endParaRPr lang="en-US" dirty="0"/>
          </a:p>
          <a:p>
            <a:pPr algn="ctr"/>
            <a:endParaRPr lang="en-US" dirty="0"/>
          </a:p>
          <a:p>
            <a:pPr algn="ctr"/>
            <a:r>
              <a:rPr lang="en-US" dirty="0"/>
              <a:t>INTER GROUP</a:t>
            </a:r>
          </a:p>
          <a:p>
            <a:pPr algn="ctr"/>
            <a:endParaRPr lang="en-US" dirty="0"/>
          </a:p>
          <a:p>
            <a:pPr algn="ctr"/>
            <a:endParaRPr lang="en-US" dirty="0"/>
          </a:p>
          <a:p>
            <a:pPr algn="ctr"/>
            <a:r>
              <a:rPr lang="en-US" dirty="0"/>
              <a:t>ORGANIZATION</a:t>
            </a:r>
            <a:endParaRPr lang="en-IN" dirty="0"/>
          </a:p>
        </p:txBody>
      </p:sp>
      <p:sp>
        <p:nvSpPr>
          <p:cNvPr id="5" name="Rectangle 4"/>
          <p:cNvSpPr/>
          <p:nvPr/>
        </p:nvSpPr>
        <p:spPr>
          <a:xfrm>
            <a:off x="5429256" y="2143116"/>
            <a:ext cx="3071834" cy="38576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CAREER SYSTEMS</a:t>
            </a:r>
          </a:p>
          <a:p>
            <a:pPr algn="ctr"/>
            <a:endParaRPr lang="en-US" dirty="0"/>
          </a:p>
          <a:p>
            <a:pPr algn="ctr"/>
            <a:r>
              <a:rPr lang="en-US" dirty="0"/>
              <a:t>TRAINING SYSTEM</a:t>
            </a:r>
          </a:p>
          <a:p>
            <a:pPr algn="ctr"/>
            <a:endParaRPr lang="en-US" dirty="0"/>
          </a:p>
          <a:p>
            <a:pPr algn="ctr"/>
            <a:endParaRPr lang="en-US" dirty="0"/>
          </a:p>
          <a:p>
            <a:pPr algn="ctr"/>
            <a:r>
              <a:rPr lang="en-US" dirty="0"/>
              <a:t>WORK SYSTEMS</a:t>
            </a:r>
          </a:p>
          <a:p>
            <a:pPr algn="ctr"/>
            <a:endParaRPr lang="en-US" dirty="0"/>
          </a:p>
          <a:p>
            <a:pPr algn="ctr"/>
            <a:endParaRPr lang="en-US" dirty="0"/>
          </a:p>
          <a:p>
            <a:pPr algn="ctr"/>
            <a:r>
              <a:rPr lang="en-US" dirty="0"/>
              <a:t>CULTURAL SYSTEMS</a:t>
            </a:r>
          </a:p>
          <a:p>
            <a:pPr algn="ctr"/>
            <a:endParaRPr lang="en-US" dirty="0"/>
          </a:p>
          <a:p>
            <a:pPr algn="ctr"/>
            <a:endParaRPr lang="en-US" dirty="0"/>
          </a:p>
          <a:p>
            <a:pPr algn="ctr"/>
            <a:r>
              <a:rPr lang="en-US" dirty="0"/>
              <a:t>SELF RENEWING  SYSTEM</a:t>
            </a:r>
          </a:p>
        </p:txBody>
      </p:sp>
      <p:cxnSp>
        <p:nvCxnSpPr>
          <p:cNvPr id="7" name="Straight Arrow Connector 6"/>
          <p:cNvCxnSpPr/>
          <p:nvPr/>
        </p:nvCxnSpPr>
        <p:spPr>
          <a:xfrm>
            <a:off x="3786182" y="5357826"/>
            <a:ext cx="164307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a:xfrm rot="10800000">
            <a:off x="3643306" y="3000372"/>
            <a:ext cx="178595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en-US" b="1" dirty="0"/>
              <a:t>DETAILS OF HRD SYSTEM</a:t>
            </a:r>
            <a:endParaRPr lang="en-IN" b="1" dirty="0"/>
          </a:p>
        </p:txBody>
      </p:sp>
      <p:sp>
        <p:nvSpPr>
          <p:cNvPr id="3" name="Content Placeholder 2"/>
          <p:cNvSpPr>
            <a:spLocks noGrp="1"/>
          </p:cNvSpPr>
          <p:nvPr>
            <p:ph idx="1"/>
          </p:nvPr>
        </p:nvSpPr>
        <p:spPr/>
        <p:txBody>
          <a:bodyPr/>
          <a:lstStyle/>
          <a:p>
            <a:pPr marL="514350" indent="-514350">
              <a:buFont typeface="+mj-lt"/>
              <a:buAutoNum type="arabicParenR"/>
            </a:pPr>
            <a:r>
              <a:rPr lang="en-US" dirty="0"/>
              <a:t>Appraisal System</a:t>
            </a:r>
          </a:p>
          <a:p>
            <a:pPr marL="514350" indent="-514350">
              <a:buFont typeface="+mj-lt"/>
              <a:buAutoNum type="arabicParenR"/>
            </a:pPr>
            <a:r>
              <a:rPr lang="en-US" dirty="0"/>
              <a:t>Training System</a:t>
            </a:r>
          </a:p>
          <a:p>
            <a:pPr marL="514350" indent="-514350">
              <a:buFont typeface="+mj-lt"/>
              <a:buAutoNum type="arabicParenR"/>
            </a:pPr>
            <a:r>
              <a:rPr lang="en-US" dirty="0"/>
              <a:t>Work System</a:t>
            </a:r>
          </a:p>
          <a:p>
            <a:pPr marL="514350" indent="-514350">
              <a:buFont typeface="+mj-lt"/>
              <a:buAutoNum type="arabicParenR"/>
            </a:pPr>
            <a:r>
              <a:rPr lang="en-US" dirty="0"/>
              <a:t>Culture System</a:t>
            </a:r>
          </a:p>
          <a:p>
            <a:pPr marL="514350" indent="-514350">
              <a:buFont typeface="+mj-lt"/>
              <a:buAutoNum type="arabicParenR"/>
            </a:pPr>
            <a:r>
              <a:rPr lang="en-US" dirty="0"/>
              <a:t>Self  Renewing Systems</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b="1" u="sng" dirty="0"/>
              <a:t>HRD PLANNING</a:t>
            </a:r>
            <a:endParaRPr lang="en-IN" b="1" u="sng" dirty="0"/>
          </a:p>
        </p:txBody>
      </p:sp>
      <p:sp>
        <p:nvSpPr>
          <p:cNvPr id="3" name="Content Placeholder 2"/>
          <p:cNvSpPr>
            <a:spLocks noGrp="1"/>
          </p:cNvSpPr>
          <p:nvPr>
            <p:ph idx="1"/>
          </p:nvPr>
        </p:nvSpPr>
        <p:spPr/>
        <p:txBody>
          <a:bodyPr>
            <a:normAutofit fontScale="92500" lnSpcReduction="10000"/>
          </a:bodyPr>
          <a:lstStyle/>
          <a:p>
            <a:pPr>
              <a:buNone/>
            </a:pPr>
            <a:r>
              <a:rPr lang="en-US" dirty="0"/>
              <a:t>The HRD plan of the organization must include the following components</a:t>
            </a:r>
          </a:p>
          <a:p>
            <a:r>
              <a:rPr lang="en-US" b="1" u="sng" dirty="0"/>
              <a:t>HRD philosophy- </a:t>
            </a:r>
            <a:r>
              <a:rPr lang="en-US" dirty="0"/>
              <a:t>This forms the basic principle of forming a HRD department. It explains the beliefs, ideals and principles, which are held by the management towards employees growth and development. A good HRD philosophy will give room for the growth with of positive organizational culture, which would motivate employee.</a:t>
            </a:r>
            <a:endParaRPr lang="en-US" b="1" dirty="0"/>
          </a:p>
          <a:p>
            <a:pPr>
              <a:buNone/>
            </a:pP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429420"/>
          </a:xfrm>
        </p:spPr>
        <p:txBody>
          <a:bodyPr>
            <a:normAutofit/>
          </a:bodyPr>
          <a:lstStyle/>
          <a:p>
            <a:r>
              <a:rPr lang="en-US" b="1" u="sng" dirty="0"/>
              <a:t>HRD subsystems- </a:t>
            </a:r>
            <a:r>
              <a:rPr lang="en-US" dirty="0"/>
              <a:t>Some of the sub-systems of HRD</a:t>
            </a:r>
          </a:p>
          <a:p>
            <a:pPr marL="514350" indent="-514350">
              <a:buFont typeface="+mj-lt"/>
              <a:buAutoNum type="arabicPeriod"/>
            </a:pPr>
            <a:r>
              <a:rPr lang="en-US" sz="2800" dirty="0"/>
              <a:t>Concentration in career development.</a:t>
            </a:r>
          </a:p>
          <a:p>
            <a:pPr marL="514350" indent="-514350">
              <a:buFont typeface="+mj-lt"/>
              <a:buAutoNum type="arabicPeriod"/>
            </a:pPr>
            <a:r>
              <a:rPr lang="en-US" sz="2800" dirty="0"/>
              <a:t>Good appraisal system.</a:t>
            </a:r>
          </a:p>
          <a:p>
            <a:pPr marL="514350" indent="-514350">
              <a:buFont typeface="+mj-lt"/>
              <a:buAutoNum type="arabicPeriod"/>
            </a:pPr>
            <a:r>
              <a:rPr lang="en-US" sz="2800" dirty="0"/>
              <a:t>Improved quality of work life.</a:t>
            </a:r>
          </a:p>
          <a:p>
            <a:pPr marL="514350" indent="-514350">
              <a:buFont typeface="+mj-lt"/>
              <a:buAutoNum type="arabicPeriod"/>
            </a:pPr>
            <a:r>
              <a:rPr lang="en-US" sz="2800" dirty="0"/>
              <a:t>Training &amp; development.</a:t>
            </a:r>
          </a:p>
          <a:p>
            <a:pPr marL="514350" indent="-514350">
              <a:buFont typeface="+mj-lt"/>
              <a:buAutoNum type="arabicPeriod"/>
            </a:pPr>
            <a:r>
              <a:rPr lang="en-US" sz="2800" dirty="0"/>
              <a:t>Employee counseling.</a:t>
            </a:r>
          </a:p>
          <a:p>
            <a:pPr marL="514350" indent="-514350"/>
            <a:r>
              <a:rPr lang="en-US" b="1" u="sng" dirty="0"/>
              <a:t>HRD objective- </a:t>
            </a:r>
            <a:r>
              <a:rPr lang="en-US" u="sng" dirty="0"/>
              <a:t> </a:t>
            </a:r>
            <a:r>
              <a:rPr lang="en-US" sz="2800" dirty="0"/>
              <a:t>These are the end towards which all activities are planned. The HRD objectives are to be set in keeping in mind the goal of the organization in general and development of human resource in particular.</a:t>
            </a:r>
            <a:endParaRPr lang="en-IN" sz="28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r>
              <a:rPr lang="en-US" b="1" u="sng" dirty="0"/>
              <a:t>HRD Policies policy &amp; procedures-</a:t>
            </a:r>
            <a:r>
              <a:rPr lang="en-US" u="sng" dirty="0"/>
              <a:t> </a:t>
            </a:r>
            <a:r>
              <a:rPr lang="en-US" sz="2800" dirty="0"/>
              <a:t>Policies are general statements that guide the action of HRD department and procedures are step by step process to implement these policies.</a:t>
            </a:r>
          </a:p>
          <a:p>
            <a:r>
              <a:rPr lang="en-US" sz="2800" b="1" dirty="0"/>
              <a:t>Implementation of HRD efforts- </a:t>
            </a:r>
            <a:r>
              <a:rPr lang="en-US" sz="2800" dirty="0"/>
              <a:t>It is important that there are set action plans for implementing the HRD efforts of an organization. There are various tools such as organizational development and potential appraisal to facilitate a smooth implementation. </a:t>
            </a:r>
          </a:p>
          <a:p>
            <a:pPr>
              <a:buNone/>
            </a:pPr>
            <a:r>
              <a:rPr lang="en-US" sz="2800" dirty="0"/>
              <a:t>     EX- Preparation of training calendar is </a:t>
            </a:r>
            <a:r>
              <a:rPr lang="en-US" sz="2800"/>
              <a:t>one technique </a:t>
            </a:r>
            <a:r>
              <a:rPr lang="en-US" sz="2800" dirty="0"/>
              <a:t>to implement the training plan of the organization.</a:t>
            </a:r>
            <a:endParaRPr lang="en-IN"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643182"/>
            <a:ext cx="8229600" cy="1143000"/>
          </a:xfrm>
          <a:scene3d>
            <a:camera prst="isometricOffAxis1Right"/>
            <a:lightRig rig="threePt" dir="t">
              <a:rot lat="0" lon="0" rev="1200000"/>
            </a:lightRig>
          </a:scene3d>
          <a:sp3d>
            <a:bevelT w="63500" h="25400"/>
          </a:sp3d>
        </p:spPr>
        <p:style>
          <a:lnRef idx="0">
            <a:schemeClr val="accent5"/>
          </a:lnRef>
          <a:fillRef idx="3">
            <a:schemeClr val="accent5"/>
          </a:fillRef>
          <a:effectRef idx="3">
            <a:schemeClr val="accent5"/>
          </a:effectRef>
          <a:fontRef idx="minor">
            <a:schemeClr val="lt1"/>
          </a:fontRef>
        </p:style>
        <p:txBody>
          <a:bodyPr/>
          <a:lstStyle/>
          <a:p>
            <a:r>
              <a:rPr lang="en-US" b="1" dirty="0">
                <a:solidFill>
                  <a:schemeClr val="tx1"/>
                </a:solidFill>
                <a:latin typeface="Algerian" pitchFamily="82" charset="0"/>
              </a:rPr>
              <a:t>THANK U</a:t>
            </a:r>
            <a:endParaRPr lang="en-IN" b="1" dirty="0">
              <a:solidFill>
                <a:schemeClr val="tx1"/>
              </a:solidFill>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l"/>
            <a:r>
              <a:rPr lang="en-US" sz="4000" b="1" u="sng" dirty="0"/>
              <a:t>MEANING OF HRD</a:t>
            </a:r>
            <a:endParaRPr lang="en-IN" sz="4000" b="1" u="sng" dirty="0"/>
          </a:p>
        </p:txBody>
      </p:sp>
      <p:sp>
        <p:nvSpPr>
          <p:cNvPr id="3" name="Content Placeholder 2"/>
          <p:cNvSpPr>
            <a:spLocks noGrp="1"/>
          </p:cNvSpPr>
          <p:nvPr>
            <p:ph idx="1"/>
          </p:nvPr>
        </p:nvSpPr>
        <p:spPr/>
        <p:txBody>
          <a:bodyPr>
            <a:normAutofit/>
          </a:bodyPr>
          <a:lstStyle/>
          <a:p>
            <a:r>
              <a:rPr lang="en-US" dirty="0"/>
              <a:t>HRD can be defined as a set of systematic and planned activities designed by an organization to provide its member with opportunity to learn necessary skill to meet current and future job requirements.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l"/>
            <a:r>
              <a:rPr lang="en-US" sz="4000" b="1" u="sng" dirty="0"/>
              <a:t>DEFINATION OF HRD</a:t>
            </a:r>
            <a:endParaRPr lang="en-IN" sz="4000" b="1" u="sng" dirty="0"/>
          </a:p>
        </p:txBody>
      </p:sp>
      <p:sp>
        <p:nvSpPr>
          <p:cNvPr id="3" name="Content Placeholder 2"/>
          <p:cNvSpPr>
            <a:spLocks noGrp="1"/>
          </p:cNvSpPr>
          <p:nvPr>
            <p:ph idx="1"/>
          </p:nvPr>
        </p:nvSpPr>
        <p:spPr/>
        <p:txBody>
          <a:bodyPr>
            <a:normAutofit fontScale="92500" lnSpcReduction="10000"/>
          </a:bodyPr>
          <a:lstStyle/>
          <a:p>
            <a:r>
              <a:rPr lang="en-US" dirty="0"/>
              <a:t>HRD is organized learning experience provided by employees to bring about possibility of performance growth within the specified period of time.</a:t>
            </a:r>
          </a:p>
          <a:p>
            <a:r>
              <a:rPr lang="en-US" dirty="0"/>
              <a:t>HRD  is equipping people with relevant skill to have a healthy  and satisfying life.</a:t>
            </a:r>
          </a:p>
          <a:p>
            <a:r>
              <a:rPr lang="en-US" dirty="0"/>
              <a:t>HRD is a process of unleashing &amp; developing human expertise through personal training &amp; organizational development for the purpose of </a:t>
            </a:r>
            <a:r>
              <a:rPr lang="en-US"/>
              <a:t>improving performance.</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82726"/>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b="1" dirty="0"/>
              <a:t>Development of HRD system can be  broadly understood by the following heading</a:t>
            </a:r>
            <a:endParaRPr lang="en-IN" b="1" dirty="0"/>
          </a:p>
        </p:txBody>
      </p:sp>
      <p:sp>
        <p:nvSpPr>
          <p:cNvPr id="3" name="Content Placeholder 2"/>
          <p:cNvSpPr>
            <a:spLocks noGrp="1"/>
          </p:cNvSpPr>
          <p:nvPr>
            <p:ph idx="1"/>
          </p:nvPr>
        </p:nvSpPr>
        <p:spPr>
          <a:xfrm>
            <a:off x="457200" y="2071678"/>
            <a:ext cx="8229600" cy="4054485"/>
          </a:xfrm>
        </p:spPr>
        <p:txBody>
          <a:bodyPr/>
          <a:lstStyle/>
          <a:p>
            <a:r>
              <a:rPr lang="en-US" dirty="0"/>
              <a:t>Process of HRD</a:t>
            </a:r>
          </a:p>
          <a:p>
            <a:r>
              <a:rPr lang="en-US" dirty="0"/>
              <a:t>The system of HRD</a:t>
            </a:r>
          </a:p>
          <a:p>
            <a:r>
              <a:rPr lang="en-US" dirty="0"/>
              <a:t>HRD matrix</a:t>
            </a:r>
          </a:p>
          <a:p>
            <a:r>
              <a:rPr lang="en-US" dirty="0"/>
              <a:t>HRD planning</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l"/>
            <a:r>
              <a:rPr lang="en-US" b="1" u="sng" dirty="0"/>
              <a:t>Process of HRD</a:t>
            </a:r>
            <a:endParaRPr lang="en-IN" b="1" u="sng" dirty="0"/>
          </a:p>
        </p:txBody>
      </p:sp>
      <p:sp>
        <p:nvSpPr>
          <p:cNvPr id="12" name="Rectangle 11"/>
          <p:cNvSpPr/>
          <p:nvPr/>
        </p:nvSpPr>
        <p:spPr>
          <a:xfrm>
            <a:off x="0" y="1928802"/>
            <a:ext cx="200026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EXECUTIVE</a:t>
            </a:r>
            <a:endParaRPr lang="en-IN" dirty="0"/>
          </a:p>
        </p:txBody>
      </p:sp>
      <p:sp>
        <p:nvSpPr>
          <p:cNvPr id="13" name="Rectangle 12"/>
          <p:cNvSpPr/>
          <p:nvPr/>
        </p:nvSpPr>
        <p:spPr>
          <a:xfrm>
            <a:off x="2357422" y="1928802"/>
            <a:ext cx="200026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EXECUTIVE</a:t>
            </a:r>
            <a:endParaRPr lang="en-IN" dirty="0"/>
          </a:p>
        </p:txBody>
      </p:sp>
      <p:sp>
        <p:nvSpPr>
          <p:cNvPr id="14" name="Rectangle 13"/>
          <p:cNvSpPr/>
          <p:nvPr/>
        </p:nvSpPr>
        <p:spPr>
          <a:xfrm>
            <a:off x="4714876" y="1928802"/>
            <a:ext cx="200026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EXECUTIVE</a:t>
            </a:r>
            <a:endParaRPr lang="en-IN" dirty="0"/>
          </a:p>
        </p:txBody>
      </p:sp>
      <p:sp>
        <p:nvSpPr>
          <p:cNvPr id="15" name="Rectangle 14"/>
          <p:cNvSpPr/>
          <p:nvPr/>
        </p:nvSpPr>
        <p:spPr>
          <a:xfrm>
            <a:off x="7143736" y="1928802"/>
            <a:ext cx="200026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EXECUTIVE</a:t>
            </a:r>
            <a:endParaRPr lang="en-IN" dirty="0"/>
          </a:p>
        </p:txBody>
      </p:sp>
      <p:cxnSp>
        <p:nvCxnSpPr>
          <p:cNvPr id="17" name="Straight Arrow Connector 16"/>
          <p:cNvCxnSpPr>
            <a:stCxn id="12" idx="3"/>
            <a:endCxn id="13" idx="1"/>
          </p:cNvCxnSpPr>
          <p:nvPr/>
        </p:nvCxnSpPr>
        <p:spPr>
          <a:xfrm>
            <a:off x="2000264" y="2107397"/>
            <a:ext cx="35715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Straight Arrow Connector 20"/>
          <p:cNvCxnSpPr>
            <a:stCxn id="14" idx="3"/>
            <a:endCxn id="15" idx="1"/>
          </p:cNvCxnSpPr>
          <p:nvPr/>
        </p:nvCxnSpPr>
        <p:spPr>
          <a:xfrm>
            <a:off x="6715140" y="2107397"/>
            <a:ext cx="428596"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1" name="Straight Arrow Connector 30"/>
          <p:cNvCxnSpPr/>
          <p:nvPr/>
        </p:nvCxnSpPr>
        <p:spPr>
          <a:xfrm rot="16200000" flipV="1">
            <a:off x="5286380" y="2000240"/>
            <a:ext cx="21431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3" idx="3"/>
            <a:endCxn id="14" idx="1"/>
          </p:cNvCxnSpPr>
          <p:nvPr/>
        </p:nvCxnSpPr>
        <p:spPr>
          <a:xfrm>
            <a:off x="4357686" y="2107397"/>
            <a:ext cx="35719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7" name="Rectangle 36"/>
          <p:cNvSpPr/>
          <p:nvPr/>
        </p:nvSpPr>
        <p:spPr>
          <a:xfrm>
            <a:off x="0" y="2928934"/>
            <a:ext cx="1928794" cy="85725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NEED ASSESSMENT</a:t>
            </a:r>
            <a:endParaRPr lang="en-IN" dirty="0"/>
          </a:p>
        </p:txBody>
      </p:sp>
      <p:sp>
        <p:nvSpPr>
          <p:cNvPr id="38" name="Rectangle 37"/>
          <p:cNvSpPr/>
          <p:nvPr/>
        </p:nvSpPr>
        <p:spPr>
          <a:xfrm>
            <a:off x="2357422" y="2928934"/>
            <a:ext cx="2000264" cy="8572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DEFINE OBJECTIVE</a:t>
            </a:r>
            <a:endParaRPr lang="en-IN" dirty="0"/>
          </a:p>
        </p:txBody>
      </p:sp>
      <p:sp>
        <p:nvSpPr>
          <p:cNvPr id="39" name="Rectangle 38"/>
          <p:cNvSpPr/>
          <p:nvPr/>
        </p:nvSpPr>
        <p:spPr>
          <a:xfrm>
            <a:off x="4857752" y="3000372"/>
            <a:ext cx="1928794" cy="85725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PROGRAM DELIVERY</a:t>
            </a:r>
            <a:endParaRPr lang="en-IN" dirty="0"/>
          </a:p>
        </p:txBody>
      </p:sp>
      <p:sp>
        <p:nvSpPr>
          <p:cNvPr id="40" name="Rectangle 39"/>
          <p:cNvSpPr/>
          <p:nvPr/>
        </p:nvSpPr>
        <p:spPr>
          <a:xfrm>
            <a:off x="7215206" y="3000372"/>
            <a:ext cx="1928794" cy="85725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DESIGN CRITERY FOR EVALUTION</a:t>
            </a:r>
            <a:endParaRPr lang="en-IN" dirty="0"/>
          </a:p>
        </p:txBody>
      </p:sp>
      <p:cxnSp>
        <p:nvCxnSpPr>
          <p:cNvPr id="46" name="Straight Arrow Connector 45"/>
          <p:cNvCxnSpPr>
            <a:stCxn id="13" idx="2"/>
            <a:endCxn id="38" idx="0"/>
          </p:cNvCxnSpPr>
          <p:nvPr/>
        </p:nvCxnSpPr>
        <p:spPr>
          <a:xfrm rot="5400000">
            <a:off x="3036083" y="2607463"/>
            <a:ext cx="642942"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48" name="Straight Arrow Connector 47"/>
          <p:cNvCxnSpPr>
            <a:stCxn id="14" idx="2"/>
          </p:cNvCxnSpPr>
          <p:nvPr/>
        </p:nvCxnSpPr>
        <p:spPr>
          <a:xfrm rot="5400000">
            <a:off x="5357818" y="2643182"/>
            <a:ext cx="71438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0" name="Straight Arrow Connector 49"/>
          <p:cNvCxnSpPr/>
          <p:nvPr/>
        </p:nvCxnSpPr>
        <p:spPr>
          <a:xfrm rot="5400000">
            <a:off x="7643834" y="2643182"/>
            <a:ext cx="714380" cy="158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54" name="Straight Arrow Connector 53"/>
          <p:cNvCxnSpPr>
            <a:stCxn id="12" idx="2"/>
            <a:endCxn id="37" idx="0"/>
          </p:cNvCxnSpPr>
          <p:nvPr/>
        </p:nvCxnSpPr>
        <p:spPr>
          <a:xfrm rot="5400000">
            <a:off x="660794" y="2589596"/>
            <a:ext cx="642942" cy="3573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5" name="Rectangle 54"/>
          <p:cNvSpPr/>
          <p:nvPr/>
        </p:nvSpPr>
        <p:spPr>
          <a:xfrm>
            <a:off x="0" y="4429132"/>
            <a:ext cx="2000232" cy="928694"/>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RANKING OF THE NEEDS</a:t>
            </a:r>
            <a:endParaRPr lang="en-IN" dirty="0"/>
          </a:p>
        </p:txBody>
      </p:sp>
      <p:sp>
        <p:nvSpPr>
          <p:cNvPr id="56" name="Rectangle 55"/>
          <p:cNvSpPr/>
          <p:nvPr/>
        </p:nvSpPr>
        <p:spPr>
          <a:xfrm>
            <a:off x="2571736" y="4500570"/>
            <a:ext cx="2000232" cy="92869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SELECTION OF TRAINER</a:t>
            </a:r>
            <a:endParaRPr lang="en-IN" dirty="0"/>
          </a:p>
        </p:txBody>
      </p:sp>
      <p:sp>
        <p:nvSpPr>
          <p:cNvPr id="58" name="Rectangle 57"/>
          <p:cNvSpPr/>
          <p:nvPr/>
        </p:nvSpPr>
        <p:spPr>
          <a:xfrm>
            <a:off x="7143768" y="4500570"/>
            <a:ext cx="2000232" cy="92869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CONDUCT EVALUTION</a:t>
            </a:r>
            <a:endParaRPr lang="en-IN" dirty="0"/>
          </a:p>
        </p:txBody>
      </p:sp>
      <p:cxnSp>
        <p:nvCxnSpPr>
          <p:cNvPr id="60" name="Straight Arrow Connector 59"/>
          <p:cNvCxnSpPr>
            <a:stCxn id="37" idx="2"/>
          </p:cNvCxnSpPr>
          <p:nvPr/>
        </p:nvCxnSpPr>
        <p:spPr>
          <a:xfrm rot="5400000">
            <a:off x="553621" y="4161234"/>
            <a:ext cx="785820" cy="3573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2" name="Straight Arrow Connector 61"/>
          <p:cNvCxnSpPr>
            <a:stCxn id="38" idx="2"/>
          </p:cNvCxnSpPr>
          <p:nvPr/>
        </p:nvCxnSpPr>
        <p:spPr>
          <a:xfrm rot="5400000">
            <a:off x="2964645" y="4179099"/>
            <a:ext cx="785818"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64" name="Straight Arrow Connector 63"/>
          <p:cNvCxnSpPr>
            <a:stCxn id="40" idx="2"/>
            <a:endCxn id="58" idx="0"/>
          </p:cNvCxnSpPr>
          <p:nvPr/>
        </p:nvCxnSpPr>
        <p:spPr>
          <a:xfrm rot="5400000">
            <a:off x="7840273" y="4161240"/>
            <a:ext cx="642942" cy="35719"/>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68" name="Rectangle 67"/>
          <p:cNvSpPr/>
          <p:nvPr/>
        </p:nvSpPr>
        <p:spPr>
          <a:xfrm>
            <a:off x="2428860" y="5929306"/>
            <a:ext cx="2000232" cy="9286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SCHEDULE THE PROGRAM</a:t>
            </a:r>
            <a:endParaRPr lang="en-IN" dirty="0"/>
          </a:p>
        </p:txBody>
      </p:sp>
      <p:sp>
        <p:nvSpPr>
          <p:cNvPr id="69" name="Rectangle 68"/>
          <p:cNvSpPr/>
          <p:nvPr/>
        </p:nvSpPr>
        <p:spPr>
          <a:xfrm>
            <a:off x="6858016" y="5857892"/>
            <a:ext cx="2285984" cy="100010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INTERPRET THE RESULT</a:t>
            </a:r>
            <a:endParaRPr lang="en-IN" dirty="0"/>
          </a:p>
        </p:txBody>
      </p:sp>
      <p:cxnSp>
        <p:nvCxnSpPr>
          <p:cNvPr id="72" name="Straight Arrow Connector 71"/>
          <p:cNvCxnSpPr>
            <a:stCxn id="56" idx="2"/>
          </p:cNvCxnSpPr>
          <p:nvPr/>
        </p:nvCxnSpPr>
        <p:spPr>
          <a:xfrm rot="16200000" flipH="1">
            <a:off x="3250389" y="5750727"/>
            <a:ext cx="642942" cy="1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76" name="Straight Arrow Connector 75"/>
          <p:cNvCxnSpPr>
            <a:stCxn id="58" idx="2"/>
          </p:cNvCxnSpPr>
          <p:nvPr/>
        </p:nvCxnSpPr>
        <p:spPr>
          <a:xfrm rot="16200000" flipH="1">
            <a:off x="7893859" y="5679289"/>
            <a:ext cx="500066" cy="16"/>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pPr algn="l"/>
            <a:r>
              <a:rPr lang="en-US" b="1" u="sng" dirty="0"/>
              <a:t>1-Assessment</a:t>
            </a:r>
            <a:endParaRPr lang="en-IN" b="1" u="sng" dirty="0"/>
          </a:p>
        </p:txBody>
      </p:sp>
      <p:sp>
        <p:nvSpPr>
          <p:cNvPr id="3" name="Content Placeholder 2"/>
          <p:cNvSpPr>
            <a:spLocks noGrp="1"/>
          </p:cNvSpPr>
          <p:nvPr>
            <p:ph idx="1"/>
          </p:nvPr>
        </p:nvSpPr>
        <p:spPr/>
        <p:txBody>
          <a:bodyPr>
            <a:normAutofit lnSpcReduction="10000"/>
          </a:bodyPr>
          <a:lstStyle/>
          <a:p>
            <a:r>
              <a:rPr lang="en-US" dirty="0"/>
              <a:t>This is the first stage of HRD process.</a:t>
            </a:r>
          </a:p>
          <a:p>
            <a:r>
              <a:rPr lang="en-US" dirty="0"/>
              <a:t>The needs of the training efforts need to be identified .</a:t>
            </a:r>
          </a:p>
          <a:p>
            <a:r>
              <a:rPr lang="en-US" dirty="0"/>
              <a:t>The HRD department need to thoroughly  analyze the need.</a:t>
            </a:r>
          </a:p>
          <a:p>
            <a:r>
              <a:rPr lang="en-US" dirty="0"/>
              <a:t>The prioritization would be based on increase in the immediate productivity level of employee, increase motivation level and cost associated with training.</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l"/>
            <a:r>
              <a:rPr lang="en-US" b="1" u="sng" dirty="0"/>
              <a:t>2-Design</a:t>
            </a:r>
            <a:endParaRPr lang="en-IN" b="1" u="sng" dirty="0"/>
          </a:p>
        </p:txBody>
      </p:sp>
      <p:sp>
        <p:nvSpPr>
          <p:cNvPr id="3" name="Content Placeholder 2"/>
          <p:cNvSpPr>
            <a:spLocks noGrp="1"/>
          </p:cNvSpPr>
          <p:nvPr>
            <p:ph idx="1"/>
          </p:nvPr>
        </p:nvSpPr>
        <p:spPr>
          <a:xfrm>
            <a:off x="457200" y="1600200"/>
            <a:ext cx="8229600" cy="5257800"/>
          </a:xfrm>
        </p:spPr>
        <p:txBody>
          <a:bodyPr>
            <a:normAutofit lnSpcReduction="10000"/>
          </a:bodyPr>
          <a:lstStyle/>
          <a:p>
            <a:pPr>
              <a:buNone/>
            </a:pPr>
            <a:r>
              <a:rPr lang="en-US" dirty="0"/>
              <a:t>It include the following</a:t>
            </a:r>
            <a:endParaRPr lang="en-IN" dirty="0"/>
          </a:p>
          <a:p>
            <a:r>
              <a:rPr lang="en-US" dirty="0"/>
              <a:t>Development of the objective of the training program</a:t>
            </a:r>
          </a:p>
          <a:p>
            <a:r>
              <a:rPr lang="en-US" dirty="0"/>
              <a:t>Development of the lesson plan for the training program</a:t>
            </a:r>
          </a:p>
          <a:p>
            <a:r>
              <a:rPr lang="en-US" dirty="0"/>
              <a:t>Design of the program</a:t>
            </a:r>
          </a:p>
          <a:p>
            <a:r>
              <a:rPr lang="en-US" dirty="0"/>
              <a:t>Selection of the trainer</a:t>
            </a:r>
          </a:p>
          <a:p>
            <a:r>
              <a:rPr lang="en-US" dirty="0"/>
              <a:t>Method of training</a:t>
            </a:r>
          </a:p>
          <a:p>
            <a:r>
              <a:rPr lang="en-US" dirty="0"/>
              <a:t>Choice of the technique of training</a:t>
            </a:r>
          </a:p>
          <a:p>
            <a:r>
              <a:rPr lang="en-US" dirty="0"/>
              <a:t>Schedule the program</a:t>
            </a:r>
          </a:p>
          <a:p>
            <a:endParaRPr lang="en-US" dirty="0"/>
          </a:p>
          <a:p>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pPr algn="l"/>
            <a:r>
              <a:rPr lang="en-US" b="1" u="sng" dirty="0"/>
              <a:t>3-Implementation</a:t>
            </a:r>
            <a:endParaRPr lang="en-IN" b="1" u="sng" dirty="0"/>
          </a:p>
        </p:txBody>
      </p:sp>
      <p:sp>
        <p:nvSpPr>
          <p:cNvPr id="3" name="Content Placeholder 2"/>
          <p:cNvSpPr>
            <a:spLocks noGrp="1"/>
          </p:cNvSpPr>
          <p:nvPr>
            <p:ph idx="1"/>
          </p:nvPr>
        </p:nvSpPr>
        <p:spPr/>
        <p:txBody>
          <a:bodyPr/>
          <a:lstStyle/>
          <a:p>
            <a:r>
              <a:rPr lang="en-US" dirty="0"/>
              <a:t>Delivering HRD program has numerous challenges such as the delivering the program according  to the schedule, creating an environment for learning, work adjustment and resolving the issues in implementation.</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l"/>
            <a:r>
              <a:rPr lang="en-US" b="1" u="sng" dirty="0"/>
              <a:t>4-Evaluation</a:t>
            </a:r>
            <a:endParaRPr lang="en-IN" b="1" u="sng" dirty="0"/>
          </a:p>
        </p:txBody>
      </p:sp>
      <p:sp>
        <p:nvSpPr>
          <p:cNvPr id="3" name="Content Placeholder 2"/>
          <p:cNvSpPr>
            <a:spLocks noGrp="1"/>
          </p:cNvSpPr>
          <p:nvPr>
            <p:ph idx="1"/>
          </p:nvPr>
        </p:nvSpPr>
        <p:spPr/>
        <p:txBody>
          <a:bodyPr/>
          <a:lstStyle/>
          <a:p>
            <a:r>
              <a:rPr lang="en-US" dirty="0"/>
              <a:t>It is the stage where the HRD  department  is given an opportunity to assess the effectiveness of training.</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641</Words>
  <Application>Microsoft Office PowerPoint</Application>
  <PresentationFormat>On-screen Show (4:3)</PresentationFormat>
  <Paragraphs>96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Algerian</vt:lpstr>
      <vt:lpstr>Arial</vt:lpstr>
      <vt:lpstr>Calibri</vt:lpstr>
      <vt:lpstr>Office Theme</vt:lpstr>
      <vt:lpstr> DEVELOPMENT OF HRD SYSTEM </vt:lpstr>
      <vt:lpstr>MEANING OF HRD</vt:lpstr>
      <vt:lpstr>DEFINATION OF HRD</vt:lpstr>
      <vt:lpstr>Development of HRD system can be  broadly understood by the following heading</vt:lpstr>
      <vt:lpstr>Process of HRD</vt:lpstr>
      <vt:lpstr>1-Assessment</vt:lpstr>
      <vt:lpstr>2-Design</vt:lpstr>
      <vt:lpstr>3-Implementation</vt:lpstr>
      <vt:lpstr>4-Evaluation</vt:lpstr>
      <vt:lpstr>THE SYSTEM OF HRD</vt:lpstr>
      <vt:lpstr>HRD MATRIX</vt:lpstr>
      <vt:lpstr>DETAILS OF HRD SYSTEM</vt:lpstr>
      <vt:lpstr>HRD PLANNING</vt:lpstr>
      <vt:lpstr>PowerPoint Presentation</vt:lpstr>
      <vt:lpstr>PowerPoint Presentation</vt:lpstr>
      <vt:lpstr>THANK 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ORGANISATION DEVELOPMENT</dc:title>
  <dc:creator>LENOVO</dc:creator>
  <cp:lastModifiedBy>OWNER</cp:lastModifiedBy>
  <cp:revision>34</cp:revision>
  <dcterms:created xsi:type="dcterms:W3CDTF">2012-02-24T08:09:46Z</dcterms:created>
  <dcterms:modified xsi:type="dcterms:W3CDTF">2025-01-20T16:01:53Z</dcterms:modified>
</cp:coreProperties>
</file>